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Montserrat" panose="00000500000000000000" pitchFamily="2" charset="0"/>
      <p:regular r:id="rId23"/>
    </p:embeddedFont>
    <p:embeddedFont>
      <p:font typeface="Montserrat Bold" panose="020B0604020202020204" charset="0"/>
      <p:regular r:id="rId24"/>
    </p:embeddedFont>
    <p:embeddedFont>
      <p:font typeface="Open Sans" panose="020B0606030504020204" pitchFamily="34" charset="0"/>
      <p:regular r:id="rId25"/>
    </p:embeddedFont>
    <p:embeddedFont>
      <p:font typeface="Open Sans Bold" panose="020B0806030504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4" d="100"/>
          <a:sy n="34" d="100"/>
        </p:scale>
        <p:origin x="1260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34" b="-757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998872" y="0"/>
            <a:ext cx="8624339" cy="2921211"/>
          </a:xfrm>
          <a:custGeom>
            <a:avLst/>
            <a:gdLst/>
            <a:ahLst/>
            <a:cxnLst/>
            <a:rect l="l" t="t" r="r" b="b"/>
            <a:pathLst>
              <a:path w="8624339" h="2921211">
                <a:moveTo>
                  <a:pt x="0" y="0"/>
                </a:moveTo>
                <a:lnTo>
                  <a:pt x="8624338" y="0"/>
                </a:lnTo>
                <a:lnTo>
                  <a:pt x="8624338" y="2921211"/>
                </a:lnTo>
                <a:lnTo>
                  <a:pt x="0" y="292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3291585" y="4922287"/>
            <a:ext cx="5608172" cy="5608172"/>
          </a:xfrm>
          <a:custGeom>
            <a:avLst/>
            <a:gdLst/>
            <a:ahLst/>
            <a:cxnLst/>
            <a:rect l="l" t="t" r="r" b="b"/>
            <a:pathLst>
              <a:path w="5608172" h="5608172">
                <a:moveTo>
                  <a:pt x="0" y="0"/>
                </a:moveTo>
                <a:lnTo>
                  <a:pt x="5608172" y="0"/>
                </a:lnTo>
                <a:lnTo>
                  <a:pt x="5608172" y="5608172"/>
                </a:lnTo>
                <a:lnTo>
                  <a:pt x="0" y="56081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-663878" y="-464672"/>
            <a:ext cx="5608172" cy="5608172"/>
          </a:xfrm>
          <a:custGeom>
            <a:avLst/>
            <a:gdLst/>
            <a:ahLst/>
            <a:cxnLst/>
            <a:rect l="l" t="t" r="r" b="b"/>
            <a:pathLst>
              <a:path w="5608172" h="5608172">
                <a:moveTo>
                  <a:pt x="5608172" y="0"/>
                </a:moveTo>
                <a:lnTo>
                  <a:pt x="0" y="0"/>
                </a:lnTo>
                <a:lnTo>
                  <a:pt x="0" y="5608172"/>
                </a:lnTo>
                <a:lnTo>
                  <a:pt x="5608172" y="5608172"/>
                </a:lnTo>
                <a:lnTo>
                  <a:pt x="560817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5656780" y="2001071"/>
            <a:ext cx="6922318" cy="3283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53"/>
              </a:lnSpc>
            </a:pPr>
            <a:r>
              <a:rPr lang="en-US" sz="9090" b="1" spc="-499">
                <a:solidFill>
                  <a:srgbClr val="1819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Linguagens Formais e Autômatos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71015" y="5446499"/>
            <a:ext cx="7093848" cy="138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3"/>
              </a:lnSpc>
            </a:pPr>
            <a:r>
              <a:rPr lang="en-US" sz="583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Engenharia da Computação 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-1658420" y="5284574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7315200" y="0"/>
                </a:moveTo>
                <a:lnTo>
                  <a:pt x="0" y="0"/>
                </a:lnTo>
                <a:lnTo>
                  <a:pt x="0" y="2477784"/>
                </a:lnTo>
                <a:lnTo>
                  <a:pt x="7315200" y="247778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7083507" y="7162680"/>
            <a:ext cx="3567136" cy="306112"/>
          </a:xfrm>
          <a:custGeom>
            <a:avLst/>
            <a:gdLst/>
            <a:ahLst/>
            <a:cxnLst/>
            <a:rect l="l" t="t" r="r" b="b"/>
            <a:pathLst>
              <a:path w="3567136" h="306112">
                <a:moveTo>
                  <a:pt x="0" y="0"/>
                </a:moveTo>
                <a:lnTo>
                  <a:pt x="3567136" y="0"/>
                </a:lnTo>
                <a:lnTo>
                  <a:pt x="3567136" y="306111"/>
                </a:lnTo>
                <a:lnTo>
                  <a:pt x="0" y="306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2140208" y="7943333"/>
            <a:ext cx="9577972" cy="2066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3685" b="1" spc="15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Alunos:</a:t>
            </a:r>
            <a:r>
              <a:rPr lang="en-US" sz="3685" spc="1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Victor Ferreira Braga e William Valther Silva Martins</a:t>
            </a:r>
          </a:p>
          <a:p>
            <a:pPr algn="l">
              <a:lnSpc>
                <a:spcPts val="4053"/>
              </a:lnSpc>
            </a:pPr>
            <a:r>
              <a:rPr lang="en-US" sz="3685" b="1" spc="15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Profº:</a:t>
            </a:r>
            <a:r>
              <a:rPr lang="en-US" sz="3685" spc="1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Dr Thales Valente</a:t>
            </a:r>
          </a:p>
          <a:p>
            <a:pPr algn="l">
              <a:lnSpc>
                <a:spcPts val="4053"/>
              </a:lnSpc>
            </a:pPr>
            <a:r>
              <a:rPr lang="en-US" sz="3685" b="1" spc="15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Universidade Federal do Maranhão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34" b="-7573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3376126" y="0"/>
            <a:ext cx="5489779" cy="11167700"/>
            <a:chOff x="0" y="0"/>
            <a:chExt cx="7319706" cy="14890267"/>
          </a:xfrm>
        </p:grpSpPr>
        <p:sp>
          <p:nvSpPr>
            <p:cNvPr id="4" name="Freeform 4"/>
            <p:cNvSpPr/>
            <p:nvPr/>
          </p:nvSpPr>
          <p:spPr>
            <a:xfrm flipV="1">
              <a:off x="0" y="7570561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13686932" y="5686677"/>
            <a:ext cx="3572368" cy="2878426"/>
          </a:xfrm>
          <a:custGeom>
            <a:avLst/>
            <a:gdLst/>
            <a:ahLst/>
            <a:cxnLst/>
            <a:rect l="l" t="t" r="r" b="b"/>
            <a:pathLst>
              <a:path w="3572368" h="2878426">
                <a:moveTo>
                  <a:pt x="0" y="0"/>
                </a:moveTo>
                <a:lnTo>
                  <a:pt x="3572368" y="0"/>
                </a:lnTo>
                <a:lnTo>
                  <a:pt x="3572368" y="2878427"/>
                </a:lnTo>
                <a:lnTo>
                  <a:pt x="0" y="2878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369" r="-10636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1552347" y="723900"/>
            <a:ext cx="5735528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24"/>
              </a:lnSpc>
              <a:spcBef>
                <a:spcPct val="0"/>
              </a:spcBef>
            </a:pPr>
            <a:r>
              <a:rPr lang="en-US" sz="2499" b="1" spc="-1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13653" y="933450"/>
            <a:ext cx="10641732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-27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Transformação da MT em um Grafo</a:t>
            </a:r>
          </a:p>
        </p:txBody>
      </p:sp>
      <p:sp>
        <p:nvSpPr>
          <p:cNvPr id="9" name="Freeform 9"/>
          <p:cNvSpPr/>
          <p:nvPr/>
        </p:nvSpPr>
        <p:spPr>
          <a:xfrm>
            <a:off x="13704578" y="2602597"/>
            <a:ext cx="3537076" cy="2878426"/>
          </a:xfrm>
          <a:custGeom>
            <a:avLst/>
            <a:gdLst/>
            <a:ahLst/>
            <a:cxnLst/>
            <a:rect l="l" t="t" r="r" b="b"/>
            <a:pathLst>
              <a:path w="3537076" h="2878426">
                <a:moveTo>
                  <a:pt x="0" y="0"/>
                </a:moveTo>
                <a:lnTo>
                  <a:pt x="3537076" y="0"/>
                </a:lnTo>
                <a:lnTo>
                  <a:pt x="3537076" y="2878426"/>
                </a:lnTo>
                <a:lnTo>
                  <a:pt x="0" y="28784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9463" t="-3171" r="-221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2355486" y="3333410"/>
            <a:ext cx="10942609" cy="444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Estados como Vértices:</a:t>
            </a: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Cada estado da máquina é 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representado como um nó no grafo.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Transições como Arestas:</a:t>
            </a: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As transições entre estados são representadas por arestas dirigidas.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Pesos nas Arestas:</a:t>
            </a: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Os pesos correspondem ao custo associado a cada transição.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556552" y="5143500"/>
            <a:ext cx="5489779" cy="5489779"/>
          </a:xfrm>
          <a:custGeom>
            <a:avLst/>
            <a:gdLst/>
            <a:ahLst/>
            <a:cxnLst/>
            <a:rect l="l" t="t" r="r" b="b"/>
            <a:pathLst>
              <a:path w="5489779" h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13781548" y="-976316"/>
            <a:ext cx="5489779" cy="5489779"/>
          </a:xfrm>
          <a:custGeom>
            <a:avLst/>
            <a:gdLst/>
            <a:ahLst/>
            <a:cxnLst/>
            <a:rect l="l" t="t" r="r" b="b"/>
            <a:pathLst>
              <a:path w="5489779" h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451721" y="2448955"/>
            <a:ext cx="13329827" cy="526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977"/>
              </a:lnSpc>
            </a:pPr>
            <a:r>
              <a:rPr lang="en-US" sz="10509" b="1" spc="9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Problema do BFS e a Alternativa com Dijkstra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074555" y="723900"/>
            <a:ext cx="18474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24"/>
              </a:lnSpc>
              <a:spcBef>
                <a:spcPct val="0"/>
              </a:spcBef>
            </a:pPr>
            <a:r>
              <a:rPr lang="en-US" sz="2499" b="1" spc="-1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</a:t>
            </a:r>
          </a:p>
        </p:txBody>
      </p:sp>
    </p:spTree>
  </p:cSld>
  <p:clrMapOvr>
    <a:masterClrMapping/>
  </p:clrMapOvr>
  <p:transition spd="med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5734" b="-7573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3376126" y="0"/>
            <a:ext cx="5489779" cy="11167700"/>
            <a:chOff x="0" y="0"/>
            <a:chExt cx="7319706" cy="14890267"/>
          </a:xfrm>
        </p:grpSpPr>
        <p:sp>
          <p:nvSpPr>
            <p:cNvPr id="4" name="Freeform 4"/>
            <p:cNvSpPr/>
            <p:nvPr/>
          </p:nvSpPr>
          <p:spPr>
            <a:xfrm flipV="1">
              <a:off x="0" y="7570561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5105400" y="5378844"/>
            <a:ext cx="8686664" cy="487637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523772" y="723900"/>
            <a:ext cx="5735528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24"/>
              </a:lnSpc>
              <a:spcBef>
                <a:spcPct val="0"/>
              </a:spcBef>
            </a:pPr>
            <a:r>
              <a:rPr lang="en-US" sz="2499" b="1" spc="-1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5568" y="1340986"/>
            <a:ext cx="554660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-27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Limitações do BFS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15568" y="2680970"/>
            <a:ext cx="10942609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Busca em Largura (BFS):</a:t>
            </a: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Explora todos os nós em um nível antes de avançar para o próximo.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Limitação: </a:t>
            </a: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BFS não leva em conta os pesos das arestas. Como consequência, ele pode escolher um caminho que tem mais passos, mas não necessariamente o de menor custo.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34" b="-7573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3376126" y="0"/>
            <a:ext cx="5489779" cy="11167700"/>
            <a:chOff x="0" y="0"/>
            <a:chExt cx="7319706" cy="14890267"/>
          </a:xfrm>
        </p:grpSpPr>
        <p:sp>
          <p:nvSpPr>
            <p:cNvPr id="4" name="Freeform 4"/>
            <p:cNvSpPr/>
            <p:nvPr/>
          </p:nvSpPr>
          <p:spPr>
            <a:xfrm flipV="1">
              <a:off x="0" y="7570561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523772" y="723900"/>
            <a:ext cx="5735528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24"/>
              </a:lnSpc>
              <a:spcBef>
                <a:spcPct val="0"/>
              </a:spcBef>
            </a:pPr>
            <a:r>
              <a:rPr lang="en-US" sz="2499" b="1" spc="-1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27094" y="1378581"/>
            <a:ext cx="10789667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-27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Vantagens do Algoritmo de Dijkstra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27094" y="3019666"/>
            <a:ext cx="10942609" cy="600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Dijkstra é mais eficiente porque:</a:t>
            </a:r>
          </a:p>
          <a:p>
            <a:pPr marL="604523" lvl="1" indent="-302261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Leva em conta os pesos das transições</a:t>
            </a:r>
          </a:p>
          <a:p>
            <a:pPr marL="604523" lvl="1" indent="-302261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Garante o caminho de menor custo até um estado final</a:t>
            </a:r>
          </a:p>
          <a:p>
            <a:pPr marL="604523" lvl="1" indent="-302261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Evita caminhos desnecessários, sendo mais otimizado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funciona?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Criamos uma fila de prioridade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Sempre exploramos o menor custo acumulado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primeiro estado de aceitação encontrado é garantidamente o de menor custo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798221" y="5143500"/>
            <a:ext cx="5489779" cy="5489779"/>
          </a:xfrm>
          <a:custGeom>
            <a:avLst/>
            <a:gdLst/>
            <a:ahLst/>
            <a:cxnLst/>
            <a:rect l="l" t="t" r="r" b="b"/>
            <a:pathLst>
              <a:path w="5489779" h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795661" y="3761889"/>
            <a:ext cx="11769521" cy="586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34"/>
              </a:lnSpc>
            </a:pPr>
            <a:r>
              <a:rPr lang="en-US" sz="30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 a serem alcançados:</a:t>
            </a:r>
          </a:p>
          <a:p>
            <a:pPr marL="652974" lvl="1" indent="-326487" algn="just">
              <a:lnSpc>
                <a:spcPts val="4234"/>
              </a:lnSpc>
              <a:buFont typeface="Arial"/>
              <a:buChar char="•"/>
            </a:pPr>
            <a:r>
              <a:rPr lang="en-US" sz="302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Implementar uma Máquina de Turing Não Determinista com uma fita limitada.</a:t>
            </a:r>
          </a:p>
          <a:p>
            <a:pPr marL="652974" lvl="1" indent="-326487" algn="just">
              <a:lnSpc>
                <a:spcPts val="4234"/>
              </a:lnSpc>
              <a:buFont typeface="Arial"/>
              <a:buChar char="•"/>
            </a:pPr>
            <a:r>
              <a:rPr lang="en-US" sz="302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Substituir a busca em largura (BFS) por um algoritmo de menor custo (Dijkstra) para encontrar o caminho com o menor peso até um estado de aceitação.</a:t>
            </a:r>
          </a:p>
          <a:p>
            <a:pPr marL="652974" lvl="1" indent="-326487" algn="just">
              <a:lnSpc>
                <a:spcPts val="4234"/>
              </a:lnSpc>
              <a:buFont typeface="Arial"/>
              <a:buChar char="•"/>
            </a:pPr>
            <a:r>
              <a:rPr lang="en-US" sz="302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Fornecer como resultado:</a:t>
            </a:r>
          </a:p>
          <a:p>
            <a:pPr marL="1305948" lvl="2" indent="-435316" algn="just">
              <a:lnSpc>
                <a:spcPts val="4234"/>
              </a:lnSpc>
              <a:buFont typeface="Arial"/>
              <a:buChar char="⚬"/>
            </a:pPr>
            <a:r>
              <a:rPr lang="en-US" sz="302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Fita final após a execução.</a:t>
            </a:r>
          </a:p>
          <a:p>
            <a:pPr marL="1305948" lvl="2" indent="-435316" algn="just">
              <a:lnSpc>
                <a:spcPts val="4234"/>
              </a:lnSpc>
              <a:buFont typeface="Arial"/>
              <a:buChar char="⚬"/>
            </a:pPr>
            <a:r>
              <a:rPr lang="en-US" sz="302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Caminho percorrido pela máquina.</a:t>
            </a:r>
          </a:p>
          <a:p>
            <a:pPr marL="1305948" lvl="2" indent="-435316" algn="just">
              <a:lnSpc>
                <a:spcPts val="4234"/>
              </a:lnSpc>
              <a:buFont typeface="Arial"/>
              <a:buChar char="⚬"/>
            </a:pPr>
            <a:r>
              <a:rPr lang="en-US" sz="302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Soma ponderada das transições.</a:t>
            </a:r>
          </a:p>
          <a:p>
            <a:pPr marL="0" lvl="0" indent="0" algn="ctr">
              <a:lnSpc>
                <a:spcPts val="4234"/>
              </a:lnSpc>
            </a:pPr>
            <a:endParaRPr lang="en-US" sz="302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3023217" y="-976316"/>
            <a:ext cx="5489779" cy="5489779"/>
          </a:xfrm>
          <a:custGeom>
            <a:avLst/>
            <a:gdLst/>
            <a:ahLst/>
            <a:cxnLst/>
            <a:rect l="l" t="t" r="r" b="b"/>
            <a:pathLst>
              <a:path w="5489779" h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9535102" y="2496648"/>
            <a:ext cx="7952309" cy="1322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73"/>
              </a:lnSpc>
              <a:spcBef>
                <a:spcPct val="0"/>
              </a:spcBef>
            </a:pPr>
            <a:r>
              <a:rPr lang="en-US" sz="10509" b="1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23772" y="723900"/>
            <a:ext cx="5735528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24"/>
              </a:lnSpc>
              <a:spcBef>
                <a:spcPct val="0"/>
              </a:spcBef>
            </a:pPr>
            <a:r>
              <a:rPr lang="en-US" sz="2499" b="1" spc="-1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</a:t>
            </a:r>
          </a:p>
        </p:txBody>
      </p:sp>
    </p:spTree>
  </p:cSld>
  <p:clrMapOvr>
    <a:masterClrMapping/>
  </p:clrMapOvr>
  <p:transition spd="med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34" b="-7573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3376126" y="0"/>
            <a:ext cx="5489779" cy="11167700"/>
            <a:chOff x="0" y="0"/>
            <a:chExt cx="7319706" cy="14890267"/>
          </a:xfrm>
        </p:grpSpPr>
        <p:sp>
          <p:nvSpPr>
            <p:cNvPr id="4" name="Freeform 4"/>
            <p:cNvSpPr/>
            <p:nvPr/>
          </p:nvSpPr>
          <p:spPr>
            <a:xfrm flipV="1">
              <a:off x="0" y="7570561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981785" y="723900"/>
            <a:ext cx="27751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24"/>
              </a:lnSpc>
              <a:spcBef>
                <a:spcPct val="0"/>
              </a:spcBef>
            </a:pPr>
            <a:r>
              <a:rPr lang="en-US" sz="2499" b="1" spc="-1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12498" y="933450"/>
            <a:ext cx="380494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-27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12498" y="2910440"/>
            <a:ext cx="13803130" cy="574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9"/>
              </a:lnSpc>
            </a:pPr>
            <a:r>
              <a:rPr lang="en-US" sz="2963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Teoria da Computação</a:t>
            </a:r>
          </a:p>
          <a:p>
            <a:pPr marL="639837" lvl="1" indent="-319918" algn="just">
              <a:lnSpc>
                <a:spcPts val="4149"/>
              </a:lnSpc>
              <a:buFont typeface="Arial"/>
              <a:buChar char="•"/>
            </a:pPr>
            <a:r>
              <a:rPr lang="en-US" sz="29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Máquina de Turing é modelada como um autômato finito não determinístico com uma fita e transições.</a:t>
            </a:r>
          </a:p>
          <a:p>
            <a:pPr algn="just">
              <a:lnSpc>
                <a:spcPts val="4149"/>
              </a:lnSpc>
            </a:pPr>
            <a:endParaRPr lang="en-US" sz="2963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4149"/>
              </a:lnSpc>
            </a:pPr>
            <a:r>
              <a:rPr lang="en-US" sz="2963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Definição formal dos componentes:</a:t>
            </a:r>
          </a:p>
          <a:p>
            <a:pPr marL="639837" lvl="1" indent="-319918" algn="just">
              <a:lnSpc>
                <a:spcPts val="4149"/>
              </a:lnSpc>
              <a:buFont typeface="Arial"/>
              <a:buChar char="•"/>
            </a:pPr>
            <a:r>
              <a:rPr lang="en-US" sz="29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Estados (q0, q1, q2, q3, q4, q_accept).</a:t>
            </a:r>
          </a:p>
          <a:p>
            <a:pPr marL="639837" lvl="1" indent="-319918" algn="just">
              <a:lnSpc>
                <a:spcPts val="4149"/>
              </a:lnSpc>
              <a:buFont typeface="Arial"/>
              <a:buChar char="•"/>
            </a:pPr>
            <a:r>
              <a:rPr lang="en-US" sz="29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Símbolos na fita (0, 1, _).</a:t>
            </a:r>
          </a:p>
          <a:p>
            <a:pPr marL="639837" lvl="1" indent="-319918" algn="just">
              <a:lnSpc>
                <a:spcPts val="4149"/>
              </a:lnSpc>
              <a:buFont typeface="Arial"/>
              <a:buChar char="•"/>
            </a:pPr>
            <a:r>
              <a:rPr lang="en-US" sz="29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Cabeçote de leitura/escrita que move para a esquerda (L) ou direita (R).</a:t>
            </a:r>
          </a:p>
          <a:p>
            <a:pPr marL="639837" lvl="1" indent="-319918" algn="just">
              <a:lnSpc>
                <a:spcPts val="4149"/>
              </a:lnSpc>
              <a:buFont typeface="Arial"/>
              <a:buChar char="•"/>
            </a:pPr>
            <a:r>
              <a:rPr lang="en-US" sz="29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Função de transição que determina o próximo estado com base no símbolo lido.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34" b="-7573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3376126" y="0"/>
            <a:ext cx="5489779" cy="11167700"/>
            <a:chOff x="0" y="0"/>
            <a:chExt cx="7319706" cy="14890267"/>
          </a:xfrm>
        </p:grpSpPr>
        <p:sp>
          <p:nvSpPr>
            <p:cNvPr id="4" name="Freeform 4"/>
            <p:cNvSpPr/>
            <p:nvPr/>
          </p:nvSpPr>
          <p:spPr>
            <a:xfrm flipV="1">
              <a:off x="0" y="7570561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523772" y="723900"/>
            <a:ext cx="5735528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24"/>
              </a:lnSpc>
              <a:spcBef>
                <a:spcPct val="0"/>
              </a:spcBef>
            </a:pPr>
            <a:r>
              <a:rPr lang="en-US" sz="2499" b="1" spc="-1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12498" y="933450"/>
            <a:ext cx="380494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-27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12498" y="2910440"/>
            <a:ext cx="13803130" cy="522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9"/>
              </a:lnSpc>
            </a:pPr>
            <a:r>
              <a:rPr lang="en-US" sz="2963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Algoritmo de Grafos</a:t>
            </a:r>
          </a:p>
          <a:p>
            <a:pPr marL="639837" lvl="1" indent="-319918" algn="just">
              <a:lnSpc>
                <a:spcPts val="4149"/>
              </a:lnSpc>
              <a:buFont typeface="Arial"/>
              <a:buChar char="•"/>
            </a:pPr>
            <a:r>
              <a:rPr lang="en-US" sz="29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conjunto de estados e transições foi modelado como um </a:t>
            </a:r>
            <a:r>
              <a:rPr lang="en-US" sz="2963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grafo direcionado.</a:t>
            </a:r>
          </a:p>
          <a:p>
            <a:pPr marL="639837" lvl="1" indent="-319918" algn="just">
              <a:lnSpc>
                <a:spcPts val="4149"/>
              </a:lnSpc>
              <a:buFont typeface="Arial"/>
              <a:buChar char="•"/>
            </a:pPr>
            <a:r>
              <a:rPr lang="en-US" sz="29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</a:t>
            </a:r>
            <a:r>
              <a:rPr lang="en-US" sz="2963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transições possuem pesos</a:t>
            </a:r>
            <a:r>
              <a:rPr lang="en-US" sz="29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tornando o problema equivalente a </a:t>
            </a:r>
            <a:r>
              <a:rPr lang="en-US" sz="2963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encontrar o caminho de menor custo</a:t>
            </a:r>
            <a:r>
              <a:rPr lang="en-US" sz="29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639837" lvl="1" indent="-319918" algn="just">
              <a:lnSpc>
                <a:spcPts val="4149"/>
              </a:lnSpc>
              <a:buFont typeface="Arial"/>
              <a:buChar char="•"/>
            </a:pPr>
            <a:r>
              <a:rPr lang="en-US" sz="29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en-US" sz="2963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algoritmo de Dijkstra</a:t>
            </a:r>
            <a:r>
              <a:rPr lang="en-US" sz="29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foi utilizado para:</a:t>
            </a:r>
          </a:p>
          <a:p>
            <a:pPr marL="1279674" lvl="2" indent="-426558" algn="just">
              <a:lnSpc>
                <a:spcPts val="4149"/>
              </a:lnSpc>
              <a:buFont typeface="Arial"/>
              <a:buChar char="⚬"/>
            </a:pPr>
            <a:r>
              <a:rPr lang="en-US" sz="29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Explorar as transições disponíveis a partir de um estado atual.</a:t>
            </a:r>
          </a:p>
          <a:p>
            <a:pPr marL="1279674" lvl="2" indent="-426558" algn="just">
              <a:lnSpc>
                <a:spcPts val="4149"/>
              </a:lnSpc>
              <a:buFont typeface="Arial"/>
              <a:buChar char="⚬"/>
            </a:pPr>
            <a:r>
              <a:rPr lang="en-US" sz="29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Priorizar caminhos de menor custo usando uma fila de prioridade (heap).</a:t>
            </a:r>
          </a:p>
          <a:p>
            <a:pPr marL="1279674" lvl="2" indent="-426558" algn="just">
              <a:lnSpc>
                <a:spcPts val="4149"/>
              </a:lnSpc>
              <a:buFont typeface="Arial"/>
              <a:buChar char="⚬"/>
            </a:pPr>
            <a:r>
              <a:rPr lang="en-US" sz="29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Garantir que a busca termine ao alcançar um estado de aceitação.</a:t>
            </a:r>
          </a:p>
        </p:txBody>
      </p:sp>
    </p:spTree>
  </p:cSld>
  <p:clrMapOvr>
    <a:masterClrMapping/>
  </p:clrMapOvr>
  <p:transition spd="med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34" b="-7573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3376126" y="0"/>
            <a:ext cx="5489779" cy="11167700"/>
            <a:chOff x="0" y="0"/>
            <a:chExt cx="7319706" cy="14890267"/>
          </a:xfrm>
        </p:grpSpPr>
        <p:sp>
          <p:nvSpPr>
            <p:cNvPr id="4" name="Freeform 4"/>
            <p:cNvSpPr/>
            <p:nvPr/>
          </p:nvSpPr>
          <p:spPr>
            <a:xfrm flipV="1">
              <a:off x="0" y="7570561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523772" y="723900"/>
            <a:ext cx="5735528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24"/>
              </a:lnSpc>
              <a:spcBef>
                <a:spcPct val="0"/>
              </a:spcBef>
            </a:pPr>
            <a:r>
              <a:rPr lang="en-US" sz="2499" b="1" spc="-1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12498" y="933450"/>
            <a:ext cx="380494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-27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12498" y="2910440"/>
            <a:ext cx="13803130" cy="312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9"/>
              </a:lnSpc>
            </a:pPr>
            <a:r>
              <a:rPr lang="en-US" sz="2963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Visualização e Animação</a:t>
            </a:r>
          </a:p>
          <a:p>
            <a:pPr marL="639837" lvl="1" indent="-319918" algn="just">
              <a:lnSpc>
                <a:spcPts val="4149"/>
              </a:lnSpc>
              <a:buFont typeface="Arial"/>
              <a:buChar char="•"/>
            </a:pPr>
            <a:r>
              <a:rPr lang="en-US" sz="29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estrutura da Máquina de Turing foi representada com </a:t>
            </a:r>
            <a:r>
              <a:rPr lang="en-US" sz="2963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networkx </a:t>
            </a:r>
            <a:r>
              <a:rPr lang="en-US" sz="29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 gerar </a:t>
            </a:r>
            <a:r>
              <a:rPr lang="en-US" sz="2963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grafos interativos.</a:t>
            </a:r>
          </a:p>
          <a:p>
            <a:pPr marL="639837" lvl="1" indent="-319918" algn="just">
              <a:lnSpc>
                <a:spcPts val="4149"/>
              </a:lnSpc>
              <a:buFont typeface="Arial"/>
              <a:buChar char="•"/>
            </a:pPr>
            <a:r>
              <a:rPr lang="en-US" sz="29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execução foi animada passo a passo utilizando </a:t>
            </a:r>
            <a:r>
              <a:rPr lang="en-US" sz="2963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matplotlib.animation.</a:t>
            </a:r>
          </a:p>
          <a:p>
            <a:pPr algn="just">
              <a:lnSpc>
                <a:spcPts val="4149"/>
              </a:lnSpc>
            </a:pPr>
            <a:endParaRPr lang="en-US" sz="2963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  <p:transition spd="med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34" b="-7573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3376126" y="0"/>
            <a:ext cx="5489779" cy="11167700"/>
            <a:chOff x="0" y="0"/>
            <a:chExt cx="7319706" cy="14890267"/>
          </a:xfrm>
        </p:grpSpPr>
        <p:sp>
          <p:nvSpPr>
            <p:cNvPr id="4" name="Freeform 4"/>
            <p:cNvSpPr/>
            <p:nvPr/>
          </p:nvSpPr>
          <p:spPr>
            <a:xfrm flipV="1">
              <a:off x="0" y="7570561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5296248" y="2595529"/>
            <a:ext cx="9912713" cy="1013605"/>
          </a:xfrm>
          <a:custGeom>
            <a:avLst/>
            <a:gdLst/>
            <a:ahLst/>
            <a:cxnLst/>
            <a:rect l="l" t="t" r="r" b="b"/>
            <a:pathLst>
              <a:path w="9912713" h="1013605">
                <a:moveTo>
                  <a:pt x="0" y="0"/>
                </a:moveTo>
                <a:lnTo>
                  <a:pt x="9912713" y="0"/>
                </a:lnTo>
                <a:lnTo>
                  <a:pt x="9912713" y="1013605"/>
                </a:lnTo>
                <a:lnTo>
                  <a:pt x="0" y="1013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5296248" y="3778611"/>
            <a:ext cx="9912713" cy="1128422"/>
          </a:xfrm>
          <a:custGeom>
            <a:avLst/>
            <a:gdLst/>
            <a:ahLst/>
            <a:cxnLst/>
            <a:rect l="l" t="t" r="r" b="b"/>
            <a:pathLst>
              <a:path w="9912713" h="1128422">
                <a:moveTo>
                  <a:pt x="0" y="0"/>
                </a:moveTo>
                <a:lnTo>
                  <a:pt x="9912713" y="0"/>
                </a:lnTo>
                <a:lnTo>
                  <a:pt x="9912713" y="1128422"/>
                </a:lnTo>
                <a:lnTo>
                  <a:pt x="0" y="1128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876" b="-387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296248" y="5373758"/>
            <a:ext cx="9912713" cy="4610564"/>
          </a:xfrm>
          <a:custGeom>
            <a:avLst/>
            <a:gdLst/>
            <a:ahLst/>
            <a:cxnLst/>
            <a:rect l="l" t="t" r="r" b="b"/>
            <a:pathLst>
              <a:path w="9912713" h="4610564">
                <a:moveTo>
                  <a:pt x="0" y="0"/>
                </a:moveTo>
                <a:lnTo>
                  <a:pt x="9912713" y="0"/>
                </a:lnTo>
                <a:lnTo>
                  <a:pt x="9912713" y="4610565"/>
                </a:lnTo>
                <a:lnTo>
                  <a:pt x="0" y="46105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1523772" y="723900"/>
            <a:ext cx="5735528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24"/>
              </a:lnSpc>
              <a:spcBef>
                <a:spcPct val="0"/>
              </a:spcBef>
            </a:pPr>
            <a:r>
              <a:rPr lang="en-US" sz="2499" b="1" spc="-1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43330" y="933450"/>
            <a:ext cx="3343275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-27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Resultados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12498" y="2054077"/>
            <a:ext cx="3574107" cy="50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9"/>
              </a:lnSpc>
            </a:pPr>
            <a:r>
              <a:rPr lang="en-US" sz="2963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Estado Inicial</a:t>
            </a:r>
          </a:p>
        </p:txBody>
      </p:sp>
    </p:spTree>
  </p:cSld>
  <p:clrMapOvr>
    <a:masterClrMapping/>
  </p:clrMapOvr>
  <p:transition spd="med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5734" b="-7573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3376126" y="0"/>
            <a:ext cx="5489779" cy="11167700"/>
            <a:chOff x="0" y="0"/>
            <a:chExt cx="7319706" cy="14890267"/>
          </a:xfrm>
        </p:grpSpPr>
        <p:sp>
          <p:nvSpPr>
            <p:cNvPr id="4" name="Freeform 4"/>
            <p:cNvSpPr/>
            <p:nvPr/>
          </p:nvSpPr>
          <p:spPr>
            <a:xfrm flipV="1">
              <a:off x="0" y="7570561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7995227" y="2340331"/>
            <a:ext cx="9979774" cy="7484830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2415508" y="4510393"/>
            <a:ext cx="6585617" cy="3190122"/>
          </a:xfrm>
          <a:custGeom>
            <a:avLst/>
            <a:gdLst/>
            <a:ahLst/>
            <a:cxnLst/>
            <a:rect l="l" t="t" r="r" b="b"/>
            <a:pathLst>
              <a:path w="6585617" h="3190122">
                <a:moveTo>
                  <a:pt x="0" y="0"/>
                </a:moveTo>
                <a:lnTo>
                  <a:pt x="6585617" y="0"/>
                </a:lnTo>
                <a:lnTo>
                  <a:pt x="6585617" y="3190122"/>
                </a:lnTo>
                <a:lnTo>
                  <a:pt x="0" y="31901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1523772" y="723900"/>
            <a:ext cx="5735528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24"/>
              </a:lnSpc>
              <a:spcBef>
                <a:spcPct val="0"/>
              </a:spcBef>
            </a:pPr>
            <a:r>
              <a:rPr lang="en-US" sz="2499" b="1" spc="-1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77876" y="933450"/>
            <a:ext cx="3343275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-27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Resultados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1026647"/>
            <a:ext cx="5489779" cy="5489779"/>
          </a:xfrm>
          <a:custGeom>
            <a:avLst/>
            <a:gdLst/>
            <a:ahLst/>
            <a:cxnLst/>
            <a:rect l="l" t="t" r="r" b="b"/>
            <a:pathLst>
              <a:path w="5489779" h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118393" y="5542986"/>
            <a:ext cx="5608172" cy="5608172"/>
          </a:xfrm>
          <a:custGeom>
            <a:avLst/>
            <a:gdLst/>
            <a:ahLst/>
            <a:cxnLst/>
            <a:rect l="l" t="t" r="r" b="b"/>
            <a:pathLst>
              <a:path w="5608172" h="5608172">
                <a:moveTo>
                  <a:pt x="0" y="0"/>
                </a:moveTo>
                <a:lnTo>
                  <a:pt x="5608172" y="0"/>
                </a:lnTo>
                <a:lnTo>
                  <a:pt x="5608172" y="5608173"/>
                </a:lnTo>
                <a:lnTo>
                  <a:pt x="0" y="5608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844533" y="4402055"/>
            <a:ext cx="6432857" cy="1325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73"/>
              </a:lnSpc>
            </a:pPr>
            <a:r>
              <a:rPr lang="en-US" sz="10509" b="1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Sumário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24340" y="3308929"/>
            <a:ext cx="6730375" cy="4439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7"/>
              </a:lnSpc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</a:p>
          <a:p>
            <a:pPr algn="l">
              <a:lnSpc>
                <a:spcPts val="5887"/>
              </a:lnSpc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Objetivos</a:t>
            </a:r>
          </a:p>
          <a:p>
            <a:pPr algn="l">
              <a:lnSpc>
                <a:spcPts val="5887"/>
              </a:lnSpc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Metodologia</a:t>
            </a:r>
          </a:p>
          <a:p>
            <a:pPr algn="l">
              <a:lnSpc>
                <a:spcPts val="5887"/>
              </a:lnSpc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</a:p>
          <a:p>
            <a:pPr algn="l">
              <a:lnSpc>
                <a:spcPts val="5887"/>
              </a:lnSpc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Conclusão</a:t>
            </a:r>
          </a:p>
          <a:p>
            <a:pPr algn="l">
              <a:lnSpc>
                <a:spcPts val="5887"/>
              </a:lnSpc>
            </a:pPr>
            <a:r>
              <a:rPr lang="en-US" sz="4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Referências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502364" y="3308929"/>
            <a:ext cx="2547160" cy="4439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7"/>
              </a:lnSpc>
            </a:pPr>
            <a:r>
              <a:rPr lang="en-US" sz="45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Pág 01</a:t>
            </a:r>
          </a:p>
          <a:p>
            <a:pPr algn="l">
              <a:lnSpc>
                <a:spcPts val="5887"/>
              </a:lnSpc>
            </a:pPr>
            <a:r>
              <a:rPr lang="en-US" sz="45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Pág 12</a:t>
            </a:r>
          </a:p>
          <a:p>
            <a:pPr algn="l">
              <a:lnSpc>
                <a:spcPts val="5887"/>
              </a:lnSpc>
            </a:pPr>
            <a:r>
              <a:rPr lang="en-US" sz="45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Pág 13</a:t>
            </a:r>
          </a:p>
          <a:p>
            <a:pPr algn="l">
              <a:lnSpc>
                <a:spcPts val="5887"/>
              </a:lnSpc>
            </a:pPr>
            <a:r>
              <a:rPr lang="en-US" sz="45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Pág 16</a:t>
            </a:r>
          </a:p>
          <a:p>
            <a:pPr algn="l">
              <a:lnSpc>
                <a:spcPts val="5887"/>
              </a:lnSpc>
            </a:pPr>
            <a:r>
              <a:rPr lang="en-US" sz="45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Pág 18</a:t>
            </a:r>
          </a:p>
          <a:p>
            <a:pPr algn="l">
              <a:lnSpc>
                <a:spcPts val="5887"/>
              </a:lnSpc>
            </a:pPr>
            <a:r>
              <a:rPr lang="en-US" sz="45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Pág 19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34" b="-7573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5798764" y="-357280"/>
            <a:ext cx="5316215" cy="10814623"/>
            <a:chOff x="0" y="0"/>
            <a:chExt cx="7088286" cy="14419498"/>
          </a:xfrm>
        </p:grpSpPr>
        <p:sp>
          <p:nvSpPr>
            <p:cNvPr id="4" name="Freeform 4"/>
            <p:cNvSpPr/>
            <p:nvPr/>
          </p:nvSpPr>
          <p:spPr>
            <a:xfrm flipV="1">
              <a:off x="0" y="7331211"/>
              <a:ext cx="7088286" cy="7088286"/>
            </a:xfrm>
            <a:custGeom>
              <a:avLst/>
              <a:gdLst/>
              <a:ahLst/>
              <a:cxnLst/>
              <a:rect l="l" t="t" r="r" b="b"/>
              <a:pathLst>
                <a:path w="7088286" h="7088286">
                  <a:moveTo>
                    <a:pt x="0" y="7088287"/>
                  </a:moveTo>
                  <a:lnTo>
                    <a:pt x="7088286" y="7088287"/>
                  </a:lnTo>
                  <a:lnTo>
                    <a:pt x="7088286" y="0"/>
                  </a:lnTo>
                  <a:lnTo>
                    <a:pt x="0" y="0"/>
                  </a:lnTo>
                  <a:lnTo>
                    <a:pt x="0" y="7088287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7088286" cy="7088286"/>
            </a:xfrm>
            <a:custGeom>
              <a:avLst/>
              <a:gdLst/>
              <a:ahLst/>
              <a:cxnLst/>
              <a:rect l="l" t="t" r="r" b="b"/>
              <a:pathLst>
                <a:path w="7088286" h="7088286">
                  <a:moveTo>
                    <a:pt x="7088286" y="0"/>
                  </a:moveTo>
                  <a:lnTo>
                    <a:pt x="0" y="0"/>
                  </a:lnTo>
                  <a:lnTo>
                    <a:pt x="0" y="7088286"/>
                  </a:lnTo>
                  <a:lnTo>
                    <a:pt x="7088286" y="7088286"/>
                  </a:lnTo>
                  <a:lnTo>
                    <a:pt x="708828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91899" y="-146757"/>
            <a:ext cx="5895283" cy="10604100"/>
            <a:chOff x="0" y="0"/>
            <a:chExt cx="6349238" cy="11420649"/>
          </a:xfrm>
        </p:grpSpPr>
        <p:sp>
          <p:nvSpPr>
            <p:cNvPr id="7" name="Freeform 7"/>
            <p:cNvSpPr/>
            <p:nvPr/>
          </p:nvSpPr>
          <p:spPr>
            <a:xfrm>
              <a:off x="-1220470" y="-200914"/>
              <a:ext cx="7579741" cy="11690016"/>
            </a:xfrm>
            <a:custGeom>
              <a:avLst/>
              <a:gdLst/>
              <a:ahLst/>
              <a:cxnLst/>
              <a:rect l="l" t="t" r="r" b="b"/>
              <a:pathLst>
                <a:path w="7579741" h="11690016">
                  <a:moveTo>
                    <a:pt x="7563231" y="890912"/>
                  </a:moveTo>
                  <a:cubicBezTo>
                    <a:pt x="7547864" y="921716"/>
                    <a:pt x="7490206" y="1182518"/>
                    <a:pt x="7507224" y="1240532"/>
                  </a:cubicBezTo>
                  <a:cubicBezTo>
                    <a:pt x="7525639" y="1229494"/>
                    <a:pt x="7436739" y="1392239"/>
                    <a:pt x="7482586" y="1589895"/>
                  </a:cubicBezTo>
                  <a:cubicBezTo>
                    <a:pt x="7469505" y="1626089"/>
                    <a:pt x="7553833" y="1662796"/>
                    <a:pt x="7546848" y="1739291"/>
                  </a:cubicBezTo>
                  <a:cubicBezTo>
                    <a:pt x="7534529" y="1778052"/>
                    <a:pt x="7489825" y="1765474"/>
                    <a:pt x="7525639" y="1818097"/>
                  </a:cubicBezTo>
                  <a:cubicBezTo>
                    <a:pt x="7533132" y="1988800"/>
                    <a:pt x="7579233" y="2053230"/>
                    <a:pt x="7428357" y="2526064"/>
                  </a:cubicBezTo>
                  <a:cubicBezTo>
                    <a:pt x="7398639" y="2518106"/>
                    <a:pt x="7317740" y="3038172"/>
                    <a:pt x="7205980" y="3427066"/>
                  </a:cubicBezTo>
                  <a:cubicBezTo>
                    <a:pt x="7222109" y="3500480"/>
                    <a:pt x="7240016" y="3534107"/>
                    <a:pt x="7202297" y="3668873"/>
                  </a:cubicBezTo>
                  <a:cubicBezTo>
                    <a:pt x="7208901" y="3702757"/>
                    <a:pt x="7273036" y="3763337"/>
                    <a:pt x="7239635" y="3852924"/>
                  </a:cubicBezTo>
                  <a:cubicBezTo>
                    <a:pt x="7204202" y="4022087"/>
                    <a:pt x="7205853" y="4416114"/>
                    <a:pt x="7250049" y="4479518"/>
                  </a:cubicBezTo>
                  <a:cubicBezTo>
                    <a:pt x="7275576" y="4461806"/>
                    <a:pt x="7186168" y="4797307"/>
                    <a:pt x="7233031" y="4815276"/>
                  </a:cubicBezTo>
                  <a:cubicBezTo>
                    <a:pt x="7217791" y="4931046"/>
                    <a:pt x="7278497" y="4998300"/>
                    <a:pt x="7147941" y="5243188"/>
                  </a:cubicBezTo>
                  <a:cubicBezTo>
                    <a:pt x="7045960" y="5366402"/>
                    <a:pt x="7168642" y="5464716"/>
                    <a:pt x="7069074" y="5640296"/>
                  </a:cubicBezTo>
                  <a:cubicBezTo>
                    <a:pt x="7109587" y="5708577"/>
                    <a:pt x="7008622" y="5754269"/>
                    <a:pt x="7081139" y="6076166"/>
                  </a:cubicBezTo>
                  <a:cubicBezTo>
                    <a:pt x="7090664" y="6095161"/>
                    <a:pt x="7034657" y="6193989"/>
                    <a:pt x="7017766" y="6278185"/>
                  </a:cubicBezTo>
                  <a:cubicBezTo>
                    <a:pt x="7063232" y="6378553"/>
                    <a:pt x="7012940" y="6371879"/>
                    <a:pt x="6997446" y="6546432"/>
                  </a:cubicBezTo>
                  <a:cubicBezTo>
                    <a:pt x="6914515" y="6677604"/>
                    <a:pt x="6917309" y="6738441"/>
                    <a:pt x="6838696" y="6935839"/>
                  </a:cubicBezTo>
                  <a:cubicBezTo>
                    <a:pt x="6861556" y="6921208"/>
                    <a:pt x="6889496" y="7019009"/>
                    <a:pt x="6822313" y="7248238"/>
                  </a:cubicBezTo>
                  <a:cubicBezTo>
                    <a:pt x="6817868" y="7288026"/>
                    <a:pt x="6727190" y="7326530"/>
                    <a:pt x="6704838" y="7417401"/>
                  </a:cubicBezTo>
                  <a:cubicBezTo>
                    <a:pt x="6674739" y="7458473"/>
                    <a:pt x="6736080" y="7523416"/>
                    <a:pt x="6667881" y="7525469"/>
                  </a:cubicBezTo>
                  <a:cubicBezTo>
                    <a:pt x="6676517" y="7618907"/>
                    <a:pt x="6621399" y="7596574"/>
                    <a:pt x="6607683" y="7637132"/>
                  </a:cubicBezTo>
                  <a:cubicBezTo>
                    <a:pt x="6650990" y="7691551"/>
                    <a:pt x="6618478" y="7680257"/>
                    <a:pt x="6653657" y="7711061"/>
                  </a:cubicBezTo>
                  <a:cubicBezTo>
                    <a:pt x="6651371" y="7856864"/>
                    <a:pt x="6546469" y="8067355"/>
                    <a:pt x="6552819" y="8248582"/>
                  </a:cubicBezTo>
                  <a:cubicBezTo>
                    <a:pt x="6516370" y="8426472"/>
                    <a:pt x="6542786" y="8499116"/>
                    <a:pt x="6490208" y="8693948"/>
                  </a:cubicBezTo>
                  <a:cubicBezTo>
                    <a:pt x="6527419" y="8717052"/>
                    <a:pt x="6500749" y="8744774"/>
                    <a:pt x="6457696" y="8902386"/>
                  </a:cubicBezTo>
                  <a:cubicBezTo>
                    <a:pt x="6503289" y="8954495"/>
                    <a:pt x="6486271" y="9073345"/>
                    <a:pt x="6438519" y="9212474"/>
                  </a:cubicBezTo>
                  <a:cubicBezTo>
                    <a:pt x="6519418" y="9307964"/>
                    <a:pt x="6472682" y="9607015"/>
                    <a:pt x="6428232" y="9726378"/>
                  </a:cubicBezTo>
                  <a:cubicBezTo>
                    <a:pt x="6441440" y="9825206"/>
                    <a:pt x="6419596" y="9929939"/>
                    <a:pt x="6364732" y="10017985"/>
                  </a:cubicBezTo>
                  <a:cubicBezTo>
                    <a:pt x="6326251" y="10221802"/>
                    <a:pt x="6311773" y="10390451"/>
                    <a:pt x="6153531" y="10597603"/>
                  </a:cubicBezTo>
                  <a:cubicBezTo>
                    <a:pt x="6108954" y="10757012"/>
                    <a:pt x="6112764" y="10860717"/>
                    <a:pt x="6025007" y="11073518"/>
                  </a:cubicBezTo>
                  <a:cubicBezTo>
                    <a:pt x="5990082" y="11148729"/>
                    <a:pt x="5948299" y="11064790"/>
                    <a:pt x="5956046" y="11199042"/>
                  </a:cubicBezTo>
                  <a:cubicBezTo>
                    <a:pt x="5906770" y="11236777"/>
                    <a:pt x="5970270" y="11355370"/>
                    <a:pt x="5856605" y="11456251"/>
                  </a:cubicBezTo>
                  <a:cubicBezTo>
                    <a:pt x="5875401" y="11577925"/>
                    <a:pt x="5926582" y="11629564"/>
                    <a:pt x="5715762" y="11597434"/>
                  </a:cubicBezTo>
                  <a:cubicBezTo>
                    <a:pt x="4322445" y="11591786"/>
                    <a:pt x="2963291" y="11614119"/>
                    <a:pt x="1505204" y="11588963"/>
                  </a:cubicBezTo>
                  <a:cubicBezTo>
                    <a:pt x="1422400" y="11573561"/>
                    <a:pt x="1221740" y="11690016"/>
                    <a:pt x="1265555" y="11381296"/>
                  </a:cubicBezTo>
                  <a:cubicBezTo>
                    <a:pt x="1276477" y="8056573"/>
                    <a:pt x="1248029" y="4646627"/>
                    <a:pt x="1253236" y="1331915"/>
                  </a:cubicBezTo>
                  <a:cubicBezTo>
                    <a:pt x="1408430" y="0"/>
                    <a:pt x="0" y="298458"/>
                    <a:pt x="6352667" y="220680"/>
                  </a:cubicBezTo>
                  <a:cubicBezTo>
                    <a:pt x="6709537" y="237108"/>
                    <a:pt x="7224776" y="185928"/>
                    <a:pt x="7545070" y="242499"/>
                  </a:cubicBezTo>
                  <a:cubicBezTo>
                    <a:pt x="7579741" y="268938"/>
                    <a:pt x="7569835" y="834952"/>
                    <a:pt x="7563231" y="890912"/>
                  </a:cubicBezTo>
                  <a:close/>
                </a:path>
              </a:pathLst>
            </a:custGeom>
            <a:blipFill>
              <a:blip r:embed="rId5"/>
              <a:stretch>
                <a:fillRect l="-77505" r="-9178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90952" y="3593524"/>
            <a:ext cx="11007812" cy="511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3"/>
              </a:lnSpc>
            </a:pPr>
            <a:r>
              <a:rPr lang="en-US" sz="32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projeto utilizou uma abordagem </a:t>
            </a:r>
            <a:r>
              <a:rPr lang="en-US" sz="325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computacional teórica</a:t>
            </a:r>
            <a:r>
              <a:rPr lang="en-US" sz="32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combinada com </a:t>
            </a:r>
            <a:r>
              <a:rPr lang="en-US" sz="325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otimização de caminhos</a:t>
            </a:r>
            <a:r>
              <a:rPr lang="en-US" sz="32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5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 grafos</a:t>
            </a:r>
            <a:r>
              <a:rPr lang="en-US" sz="32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garantindo um </a:t>
            </a:r>
            <a:r>
              <a:rPr lang="en-US" sz="325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 eficiente e visualmente interativo </a:t>
            </a:r>
            <a:r>
              <a:rPr lang="en-US" sz="32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 Máquina de Turing.</a:t>
            </a:r>
          </a:p>
          <a:p>
            <a:pPr algn="ctr">
              <a:lnSpc>
                <a:spcPts val="4563"/>
              </a:lnSpc>
            </a:pPr>
            <a:r>
              <a:rPr lang="en-US" sz="32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uso de </a:t>
            </a:r>
            <a:r>
              <a:rPr lang="en-US" sz="325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Dijkstra </a:t>
            </a:r>
            <a:r>
              <a:rPr lang="en-US" sz="32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garantiu que a </a:t>
            </a:r>
            <a:r>
              <a:rPr lang="en-US" sz="325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execução fosse otimizada,</a:t>
            </a:r>
            <a:r>
              <a:rPr lang="en-US" sz="32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priorizando </a:t>
            </a:r>
            <a:r>
              <a:rPr lang="en-US" sz="325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caminhos de menor custo</a:t>
            </a:r>
            <a:r>
              <a:rPr lang="en-US" sz="32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A integração de </a:t>
            </a:r>
            <a:r>
              <a:rPr lang="en-US" sz="325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visualização dinâmica</a:t>
            </a:r>
            <a:r>
              <a:rPr lang="en-US" sz="32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tornou o </a:t>
            </a:r>
            <a:r>
              <a:rPr lang="en-US" sz="325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processo mais intuitivo para análise e depuração</a:t>
            </a:r>
            <a:r>
              <a:rPr lang="en-US" sz="32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lvl="0" indent="0" algn="ctr">
              <a:lnSpc>
                <a:spcPts val="4563"/>
              </a:lnSpc>
              <a:spcBef>
                <a:spcPct val="0"/>
              </a:spcBef>
            </a:pPr>
            <a:endParaRPr lang="en-US" sz="325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28541" y="1757839"/>
            <a:ext cx="9146273" cy="1322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73"/>
              </a:lnSpc>
              <a:spcBef>
                <a:spcPct val="0"/>
              </a:spcBef>
            </a:pPr>
            <a:r>
              <a:rPr lang="en-US" sz="10509" b="1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23772" y="723900"/>
            <a:ext cx="5735528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24"/>
              </a:lnSpc>
              <a:spcBef>
                <a:spcPct val="0"/>
              </a:spcBef>
            </a:pPr>
            <a:r>
              <a:rPr lang="en-US" sz="2499" b="1" spc="-1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18</a:t>
            </a:r>
          </a:p>
        </p:txBody>
      </p:sp>
    </p:spTree>
  </p:cSld>
  <p:clrMapOvr>
    <a:masterClrMapping/>
  </p:clrMapOvr>
  <p:transition spd="med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34" b="-7573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1629407" y="774030"/>
            <a:ext cx="5316215" cy="10814623"/>
            <a:chOff x="0" y="0"/>
            <a:chExt cx="7088286" cy="14419498"/>
          </a:xfrm>
        </p:grpSpPr>
        <p:sp>
          <p:nvSpPr>
            <p:cNvPr id="4" name="Freeform 4"/>
            <p:cNvSpPr/>
            <p:nvPr/>
          </p:nvSpPr>
          <p:spPr>
            <a:xfrm flipV="1">
              <a:off x="0" y="7331211"/>
              <a:ext cx="7088286" cy="7088286"/>
            </a:xfrm>
            <a:custGeom>
              <a:avLst/>
              <a:gdLst/>
              <a:ahLst/>
              <a:cxnLst/>
              <a:rect l="l" t="t" r="r" b="b"/>
              <a:pathLst>
                <a:path w="7088286" h="7088286">
                  <a:moveTo>
                    <a:pt x="0" y="7088287"/>
                  </a:moveTo>
                  <a:lnTo>
                    <a:pt x="7088286" y="7088287"/>
                  </a:lnTo>
                  <a:lnTo>
                    <a:pt x="7088286" y="0"/>
                  </a:lnTo>
                  <a:lnTo>
                    <a:pt x="0" y="0"/>
                  </a:lnTo>
                  <a:lnTo>
                    <a:pt x="0" y="7088287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7088286" cy="7088286"/>
            </a:xfrm>
            <a:custGeom>
              <a:avLst/>
              <a:gdLst/>
              <a:ahLst/>
              <a:cxnLst/>
              <a:rect l="l" t="t" r="r" b="b"/>
              <a:pathLst>
                <a:path w="7088286" h="7088286">
                  <a:moveTo>
                    <a:pt x="7088286" y="0"/>
                  </a:moveTo>
                  <a:lnTo>
                    <a:pt x="0" y="0"/>
                  </a:lnTo>
                  <a:lnTo>
                    <a:pt x="0" y="7088286"/>
                  </a:lnTo>
                  <a:lnTo>
                    <a:pt x="7088286" y="7088286"/>
                  </a:lnTo>
                  <a:lnTo>
                    <a:pt x="708828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79007" y="741969"/>
            <a:ext cx="9146273" cy="1322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73"/>
              </a:lnSpc>
              <a:spcBef>
                <a:spcPct val="0"/>
              </a:spcBef>
            </a:pPr>
            <a:r>
              <a:rPr lang="en-US" sz="10509" b="1" spc="-5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Referências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23715" y="2466050"/>
            <a:ext cx="13803130" cy="679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9"/>
              </a:lnSpc>
            </a:pPr>
            <a:r>
              <a:rPr lang="en-US" sz="29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ELFRMKR98. Getting started with trees: Breadth-First Search (BFS). Medium, 2023. Disponível em: https://medium.com/@elfrmkr98/getting-started-with-trees-breadth-first-search-bfs-344dc92cbd30. Acesso em: 11 fev. 2025.</a:t>
            </a:r>
          </a:p>
          <a:p>
            <a:pPr algn="l">
              <a:lnSpc>
                <a:spcPts val="4149"/>
              </a:lnSpc>
            </a:pPr>
            <a:endParaRPr lang="en-US" sz="2963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149"/>
              </a:lnSpc>
            </a:pPr>
            <a:r>
              <a:rPr lang="en-US" sz="29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RIBEIRO, Leila. Da Máquina de Turing ao Pensamento Computacional. UFRGS, 2012. Disponível em: https://www.ufrgs.br/alanturingbrasil2012/presentation-LeilaRibeiro-ptBR.pdf. Acesso em: 11 fev. 2025.</a:t>
            </a:r>
          </a:p>
          <a:p>
            <a:pPr algn="l">
              <a:lnSpc>
                <a:spcPts val="4149"/>
              </a:lnSpc>
            </a:pPr>
            <a:endParaRPr lang="en-US" sz="2963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149"/>
              </a:lnSpc>
            </a:pPr>
            <a:r>
              <a:rPr lang="en-US" sz="29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VIEIRA, Nelson. Máquinas de Turing. UFMG, 2017. Disponível em: https://homepages.dcc.ufmg.br/~nvieira/cursos/tl/a17s2/livro/cap4.pdf. Acesso em: 11 fev. 2025.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23772" y="723900"/>
            <a:ext cx="5735528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24"/>
              </a:lnSpc>
              <a:spcBef>
                <a:spcPct val="0"/>
              </a:spcBef>
            </a:pPr>
            <a:r>
              <a:rPr lang="en-US" sz="2499" b="1" spc="-1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19</a:t>
            </a:r>
          </a:p>
        </p:txBody>
      </p:sp>
    </p:spTree>
  </p:cSld>
  <p:clrMapOvr>
    <a:masterClrMapping/>
  </p:clrMapOvr>
  <p:transition spd="med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34" b="-757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13556552" y="5143500"/>
            <a:ext cx="5489779" cy="5489779"/>
          </a:xfrm>
          <a:custGeom>
            <a:avLst/>
            <a:gdLst/>
            <a:ahLst/>
            <a:cxnLst/>
            <a:rect l="l" t="t" r="r" b="b"/>
            <a:pathLst>
              <a:path w="5489779" h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13781548" y="-976316"/>
            <a:ext cx="5489779" cy="5489779"/>
          </a:xfrm>
          <a:custGeom>
            <a:avLst/>
            <a:gdLst/>
            <a:ahLst/>
            <a:cxnLst/>
            <a:rect l="l" t="t" r="r" b="b"/>
            <a:pathLst>
              <a:path w="5489779" h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451721" y="1563130"/>
            <a:ext cx="13329827" cy="703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977"/>
              </a:lnSpc>
            </a:pPr>
            <a:r>
              <a:rPr lang="en-US" sz="10509" b="1" spc="9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Introdução à Máquina de Turing Não Determinista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23772" y="723900"/>
            <a:ext cx="5735528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24"/>
              </a:lnSpc>
              <a:spcBef>
                <a:spcPct val="0"/>
              </a:spcBef>
            </a:pPr>
            <a:r>
              <a:rPr lang="en-US" sz="2499" b="1" spc="-1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34" b="-7573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3447770" y="0"/>
            <a:ext cx="5489779" cy="11167700"/>
            <a:chOff x="0" y="0"/>
            <a:chExt cx="7319706" cy="14890267"/>
          </a:xfrm>
        </p:grpSpPr>
        <p:sp>
          <p:nvSpPr>
            <p:cNvPr id="4" name="Freeform 4"/>
            <p:cNvSpPr/>
            <p:nvPr/>
          </p:nvSpPr>
          <p:spPr>
            <a:xfrm flipV="1">
              <a:off x="0" y="7570561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3493371" y="2387305"/>
            <a:ext cx="11301259" cy="3701162"/>
          </a:xfrm>
          <a:custGeom>
            <a:avLst/>
            <a:gdLst/>
            <a:ahLst/>
            <a:cxnLst/>
            <a:rect l="l" t="t" r="r" b="b"/>
            <a:pathLst>
              <a:path w="11301259" h="3701162">
                <a:moveTo>
                  <a:pt x="0" y="0"/>
                </a:moveTo>
                <a:lnTo>
                  <a:pt x="11301258" y="0"/>
                </a:lnTo>
                <a:lnTo>
                  <a:pt x="11301258" y="3701162"/>
                </a:lnTo>
                <a:lnTo>
                  <a:pt x="0" y="37011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1523772" y="723900"/>
            <a:ext cx="5735528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24"/>
              </a:lnSpc>
              <a:spcBef>
                <a:spcPct val="0"/>
              </a:spcBef>
            </a:pPr>
            <a:r>
              <a:rPr lang="en-US" sz="2499" b="1" spc="-1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50889" y="914400"/>
            <a:ext cx="6027465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 spc="-33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MT Determinista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50889" y="6475522"/>
            <a:ext cx="10942609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 cada configuração (estado atual + símbolo lido), há exatamente uma transição possível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a MT está no estado q0​ e lê o símbolo 1, ela sempre executará a mesma transição.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34" b="-7573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3376126" y="0"/>
            <a:ext cx="5489779" cy="11167700"/>
            <a:chOff x="0" y="0"/>
            <a:chExt cx="7319706" cy="14890267"/>
          </a:xfrm>
        </p:grpSpPr>
        <p:sp>
          <p:nvSpPr>
            <p:cNvPr id="4" name="Freeform 4"/>
            <p:cNvSpPr/>
            <p:nvPr/>
          </p:nvSpPr>
          <p:spPr>
            <a:xfrm flipV="1">
              <a:off x="0" y="7570561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4806668" y="1943100"/>
            <a:ext cx="9161523" cy="4489146"/>
          </a:xfrm>
          <a:custGeom>
            <a:avLst/>
            <a:gdLst/>
            <a:ahLst/>
            <a:cxnLst/>
            <a:rect l="l" t="t" r="r" b="b"/>
            <a:pathLst>
              <a:path w="9161523" h="4489146">
                <a:moveTo>
                  <a:pt x="0" y="0"/>
                </a:moveTo>
                <a:lnTo>
                  <a:pt x="9161522" y="0"/>
                </a:lnTo>
                <a:lnTo>
                  <a:pt x="9161522" y="4489146"/>
                </a:lnTo>
                <a:lnTo>
                  <a:pt x="0" y="4489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1523772" y="723900"/>
            <a:ext cx="5735528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24"/>
              </a:lnSpc>
              <a:spcBef>
                <a:spcPct val="0"/>
              </a:spcBef>
            </a:pPr>
            <a:r>
              <a:rPr lang="en-US" sz="2499" b="1" spc="-1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77403" y="6375096"/>
            <a:ext cx="14499936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1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máquina pode escolher entre múltiplas transições possíveis para um mesmo estado e símbolo</a:t>
            </a:r>
          </a:p>
          <a:p>
            <a:pPr algn="l">
              <a:lnSpc>
                <a:spcPts val="4200"/>
              </a:lnSpc>
            </a:pPr>
            <a:endParaRPr lang="en-US" sz="3000" spc="-165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200"/>
              </a:lnSpc>
            </a:pPr>
            <a:r>
              <a:rPr lang="en-US" sz="3000" spc="-1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Isso significa que ela pode “explorar diferentes caminhos” ao mesmo tempo</a:t>
            </a:r>
          </a:p>
          <a:p>
            <a:pPr algn="l">
              <a:lnSpc>
                <a:spcPts val="4200"/>
              </a:lnSpc>
            </a:pPr>
            <a:endParaRPr lang="en-US" sz="3000" spc="-165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1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Repare que quando estamos no estado p e lemos o símbolo a podemos ir para q₁, q₂ ou qₙ. Essa é a razão do não determinismo.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77403" y="914400"/>
            <a:ext cx="766040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 spc="-33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MT Não Determinista</a:t>
            </a:r>
          </a:p>
        </p:txBody>
      </p:sp>
    </p:spTree>
  </p:cSld>
  <p:clrMapOvr>
    <a:masterClrMapping/>
  </p:clrMapOvr>
  <p:transition spd="med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34" b="-7573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3376126" y="0"/>
            <a:ext cx="5489779" cy="11167700"/>
            <a:chOff x="0" y="0"/>
            <a:chExt cx="7319706" cy="14890267"/>
          </a:xfrm>
        </p:grpSpPr>
        <p:sp>
          <p:nvSpPr>
            <p:cNvPr id="4" name="Freeform 4"/>
            <p:cNvSpPr/>
            <p:nvPr/>
          </p:nvSpPr>
          <p:spPr>
            <a:xfrm flipV="1">
              <a:off x="0" y="7570561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523772" y="723900"/>
            <a:ext cx="5735528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24"/>
              </a:lnSpc>
              <a:spcBef>
                <a:spcPct val="0"/>
              </a:spcBef>
            </a:pPr>
            <a:r>
              <a:rPr lang="en-US" sz="2499" b="1" spc="-1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55486" y="1367135"/>
            <a:ext cx="513003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-27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Simulação da MT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55486" y="2602210"/>
            <a:ext cx="10942609" cy="699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Fita limitada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uma MT tradicional, a fita é infinita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Aqui, a fita é restringida ao tamanho da entrada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 quê? Isso impede a máquina de explorar espaços ilimitados, tornando a simulação mais eficiente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Arestas ponderadas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Cada transição entre estados tem um peso associado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Esse peso pode representar: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Tempo de execução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Custo computacional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Número de operações realizadas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34" b="-7573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3376126" y="0"/>
            <a:ext cx="5489779" cy="11167700"/>
            <a:chOff x="0" y="0"/>
            <a:chExt cx="7319706" cy="14890267"/>
          </a:xfrm>
        </p:grpSpPr>
        <p:sp>
          <p:nvSpPr>
            <p:cNvPr id="4" name="Freeform 4"/>
            <p:cNvSpPr/>
            <p:nvPr/>
          </p:nvSpPr>
          <p:spPr>
            <a:xfrm flipV="1">
              <a:off x="0" y="7570561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523772" y="723900"/>
            <a:ext cx="5735528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24"/>
              </a:lnSpc>
              <a:spcBef>
                <a:spcPct val="0"/>
              </a:spcBef>
            </a:pPr>
            <a:r>
              <a:rPr lang="en-US" sz="2499" b="1" spc="-1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55486" y="1367135"/>
            <a:ext cx="513003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-27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Simulação da MT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55486" y="4058580"/>
            <a:ext cx="10942609" cy="299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Troca de BFS por Dijkstra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BFS encontra o caminho mais curto em termos de número de passos, mas ignora os pesos.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Dijkstra encontra o caminho de menor custo, levando em conta os pesos das transições.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556552" y="5143500"/>
            <a:ext cx="5489779" cy="5489779"/>
          </a:xfrm>
          <a:custGeom>
            <a:avLst/>
            <a:gdLst/>
            <a:ahLst/>
            <a:cxnLst/>
            <a:rect l="l" t="t" r="r" b="b"/>
            <a:pathLst>
              <a:path w="5489779" h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13781548" y="-976316"/>
            <a:ext cx="5489779" cy="5489779"/>
          </a:xfrm>
          <a:custGeom>
            <a:avLst/>
            <a:gdLst/>
            <a:ahLst/>
            <a:cxnLst/>
            <a:rect l="l" t="t" r="r" b="b"/>
            <a:pathLst>
              <a:path w="5489779" h="5489779">
                <a:moveTo>
                  <a:pt x="5489779" y="0"/>
                </a:moveTo>
                <a:lnTo>
                  <a:pt x="0" y="0"/>
                </a:lnTo>
                <a:lnTo>
                  <a:pt x="0" y="5489779"/>
                </a:lnTo>
                <a:lnTo>
                  <a:pt x="5489779" y="5489779"/>
                </a:lnTo>
                <a:lnTo>
                  <a:pt x="5489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451721" y="2448955"/>
            <a:ext cx="13329827" cy="526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77"/>
              </a:lnSpc>
            </a:pPr>
            <a:r>
              <a:rPr lang="en-US" sz="10509" b="1" spc="9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Representação </a:t>
            </a:r>
          </a:p>
          <a:p>
            <a:pPr marL="0" lvl="0" indent="0" algn="l">
              <a:lnSpc>
                <a:spcPts val="13977"/>
              </a:lnSpc>
            </a:pPr>
            <a:r>
              <a:rPr lang="en-US" sz="10509" b="1" spc="9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 Máquina Como Grafo Ponderado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23772" y="723900"/>
            <a:ext cx="5735528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24"/>
              </a:lnSpc>
              <a:spcBef>
                <a:spcPct val="0"/>
              </a:spcBef>
            </a:pPr>
            <a:r>
              <a:rPr lang="en-US" sz="2499" b="1" spc="-1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</p:txBody>
      </p:sp>
    </p:spTree>
  </p:cSld>
  <p:clrMapOvr>
    <a:masterClrMapping/>
  </p:clrMapOvr>
  <p:transition spd="med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34" b="-7573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3376126" y="0"/>
            <a:ext cx="5489779" cy="11167700"/>
            <a:chOff x="0" y="0"/>
            <a:chExt cx="7319706" cy="14890267"/>
          </a:xfrm>
        </p:grpSpPr>
        <p:sp>
          <p:nvSpPr>
            <p:cNvPr id="4" name="Freeform 4"/>
            <p:cNvSpPr/>
            <p:nvPr/>
          </p:nvSpPr>
          <p:spPr>
            <a:xfrm flipV="1">
              <a:off x="0" y="7570561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0" y="7319706"/>
                  </a:moveTo>
                  <a:lnTo>
                    <a:pt x="7319706" y="7319706"/>
                  </a:lnTo>
                  <a:lnTo>
                    <a:pt x="7319706" y="0"/>
                  </a:lnTo>
                  <a:lnTo>
                    <a:pt x="0" y="0"/>
                  </a:lnTo>
                  <a:lnTo>
                    <a:pt x="0" y="731970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7319706" cy="7319706"/>
            </a:xfrm>
            <a:custGeom>
              <a:avLst/>
              <a:gdLst/>
              <a:ahLst/>
              <a:cxnLst/>
              <a:rect l="l" t="t" r="r" b="b"/>
              <a:pathLst>
                <a:path w="7319706" h="7319706">
                  <a:moveTo>
                    <a:pt x="7319706" y="0"/>
                  </a:moveTo>
                  <a:lnTo>
                    <a:pt x="0" y="0"/>
                  </a:lnTo>
                  <a:lnTo>
                    <a:pt x="0" y="7319706"/>
                  </a:lnTo>
                  <a:lnTo>
                    <a:pt x="7319706" y="7319706"/>
                  </a:lnTo>
                  <a:lnTo>
                    <a:pt x="73197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523772" y="723900"/>
            <a:ext cx="5735528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24"/>
              </a:lnSpc>
              <a:spcBef>
                <a:spcPct val="0"/>
              </a:spcBef>
            </a:pPr>
            <a:r>
              <a:rPr lang="en-US" sz="2499" b="1" spc="-1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13653" y="1367135"/>
            <a:ext cx="11932952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-27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Definição formal da Máquina de Turing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73705" y="2602210"/>
            <a:ext cx="13374499" cy="807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Uma MT pode ser representada como uma 8-tupla: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5319"/>
              </a:lnSpc>
            </a:pPr>
            <a:r>
              <a:rPr lang="en-US" sz="3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𝑀 = (Σ, 𝑄, 𝛿, 𝑞₀, 𝐹, 𝑉, ⊛, †)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Onde: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Σ: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Alfabeto da fita.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𝑄: 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Conjunto de estados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𝛿: 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Função de transição (regras de mudança de estado)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𝑞₀: 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Estado inicial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𝐹: 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Conjunto de estados de aceitação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𝑉: 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Símbolos da fita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⊛ e †: 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Delimitadores de início e fim da fita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Essa estrutura define como a máquina funciona e como se move entre os estados</a:t>
            </a:r>
          </a:p>
          <a:p>
            <a:pPr algn="l">
              <a:lnSpc>
                <a:spcPts val="3920"/>
              </a:lnSpc>
            </a:pPr>
            <a:endParaRPr lang="en-US" sz="30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1026</Words>
  <Application>Microsoft Office PowerPoint</Application>
  <PresentationFormat>Personalizar</PresentationFormat>
  <Paragraphs>144</Paragraphs>
  <Slides>21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Open Sans</vt:lpstr>
      <vt:lpstr>Calibri</vt:lpstr>
      <vt:lpstr>Montserrat Bold</vt:lpstr>
      <vt:lpstr>Open Sans Bold</vt:lpstr>
      <vt:lpstr>Montserrat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LFA</dc:title>
  <cp:lastModifiedBy>Victor Ferreira</cp:lastModifiedBy>
  <cp:revision>2</cp:revision>
  <dcterms:created xsi:type="dcterms:W3CDTF">2006-08-16T00:00:00Z</dcterms:created>
  <dcterms:modified xsi:type="dcterms:W3CDTF">2025-02-20T00:13:50Z</dcterms:modified>
  <dc:identifier>DAGe7-YIYQ4</dc:identifier>
</cp:coreProperties>
</file>